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41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47EAA-C6BA-4391-BBB8-6D73F8262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CA84AE-5B7A-4575-8E1E-94126A305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1CC72-7BFB-43F6-8AFF-21D6C769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673A6-0F53-416C-86A5-C1AB99E6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742D0A-1983-429E-BA9B-52EFE6B7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8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D23F9-10E9-483A-86F8-733ACD17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92C802-EC26-4EAB-B3CE-A0AD49F18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E1FB0A-9EEE-446A-96D7-59275063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0DEF1-9803-4751-AA48-5E2B9F7F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46482B-2BFF-44E9-8499-D11AD631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12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62D25-7AB0-4BC8-A531-2C44A9261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E281D8-A369-4E4B-89ED-4F9EBEA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97D4F-8B8B-4F51-8097-E5C980B8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8CE6A-669C-46DF-A709-164F34D3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0A2F7D-F195-4F5B-B569-7BC29A12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3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Default - Em branc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0910574" y="6462557"/>
            <a:ext cx="360676" cy="307777"/>
          </a:xfrm>
          <a:prstGeom prst="rect">
            <a:avLst/>
          </a:prstGeom>
        </p:spPr>
        <p:txBody>
          <a:bodyPr lIns="38100" tIns="38100" rIns="38100" bIns="38100"/>
          <a:lstStyle>
            <a:lvl1pPr defTabSz="1225550">
              <a:lnSpc>
                <a:spcPct val="100000"/>
              </a:lnSpc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2781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F688C-12BD-4141-BAE9-6CD83AD6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55CB9-0E3F-4884-905C-2D1D3AD1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7AA60D-F00C-4353-AA20-317929B9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3EFC27-9F91-43F9-833E-DCED7C1E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8E4F5-F9EC-48B1-84FA-DBBAE89D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AE7B2-44AE-4DF3-AA4B-F460BB93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C907E0-64E9-4084-A6DB-A1DB792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01BEA-483A-4528-A4C8-3CCEB392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40C637-0A3C-40DE-840F-D36A7173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6B4B8-809B-46A2-AA3E-251F21F5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03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E2A0B-EE20-479C-B486-4665669E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151F6A-19CC-4D35-B6FD-DBA818E5D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764C60-13F0-4071-B8DD-961062D58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2AD9F2-0603-4AE4-A4C2-7D078C7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B73229-0F55-4A2B-8A54-6A9D0A77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5700CC-146C-416B-BEAB-7AAEEA67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7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D4411-524C-401B-8007-9C6D62C8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E1B3C9-943A-4449-BEAA-380358440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E85EBB-ACCE-4DE4-80F3-FE39179F6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BD3F41-1BC1-4D6F-9FF5-D15ACB428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82CFF30-0493-45BA-96E9-C098ADB83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776AF7-769E-47C7-A7F4-F3C474BA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F59D9A-B1FC-4ACF-9F29-D23ACC44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9F52AE-2FFB-455A-B2F1-2CA74D00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86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8C1EA-9FB7-48D7-9322-41F5A6C2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DE9218-B5C1-4944-A5EA-F39D9367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DF1856-F4FD-4171-87D9-D5958DE8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062966-175C-4FA9-A061-19A114A5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8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824197-37CA-4CFD-AED8-358CF496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51BA4E-BBA2-48B3-87DB-C0E88AF3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0062C8-014F-471A-A554-92CDBA1E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84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E152C-D07D-4648-9511-55C84FE2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B27027-C9CF-4047-8CC0-F8531D65E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04BD0-2F36-484A-8313-9070415A2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29F9E1-5939-4D0F-A23B-2C212ED6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AE5FBE-4348-4603-B022-C7D8CBCF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991876-0930-40A4-888E-C1C32752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41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DBA69-91C3-4F73-A9EB-4094D6DB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F9BB96-C818-4D5D-AA39-CDD75E8A9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3A5DEF-BF79-4224-80DB-6B78E087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D473D5-1B25-4DB4-8D31-0805EE53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08FE38-F7EC-485E-BAE0-C15DE60A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507562-01E3-4DCB-BBC8-AF66AC8A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5065EA-D033-4B15-AAA1-F8C74C5E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A8268-6F86-4A85-9829-B86A83964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23CBF7-BC1C-4B11-8C89-5E7803D02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3D3A-3AEF-44C8-BF9F-E3549770FBA6}" type="datetimeFigureOut">
              <a:rPr lang="pt-BR" smtClean="0"/>
              <a:t>07/06/2022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E7EEC0-A2A1-4319-8355-1843D51F3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106D8-C429-41E4-BCE9-9EF09539D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3360-C8BB-4965-B711-BEAB445D03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12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2EBA8-D114-48BE-A91D-916156EA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 2 - Descrição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1A6EE5-BA3C-4E1E-B66A-F2F0EDE51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53731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1800" dirty="0"/>
              <a:t>Paciente do sexo feminino, 51 anos, foi encaminhada em 2017 para tratamento endodôntico do dente 37, com o diagnóstico de periodontite apical aguda. O canal foi instrumentado com lima </a:t>
            </a:r>
            <a:r>
              <a:rPr lang="pt-BR" sz="1800" dirty="0" err="1"/>
              <a:t>Reciproc</a:t>
            </a:r>
            <a:r>
              <a:rPr lang="pt-BR" sz="1800" dirty="0"/>
              <a:t> (</a:t>
            </a:r>
            <a:r>
              <a:rPr lang="pt-BR" sz="1800" dirty="0" err="1"/>
              <a:t>M-Wire</a:t>
            </a:r>
            <a:r>
              <a:rPr lang="pt-BR" sz="1800" dirty="0"/>
              <a:t>) R25 (canais mesiais) e R40 (canal distal). A substância química utilizada foi o hipoclorito de sódio a 2,5% potencializada com o uso do ultrassom, assim como o EDTA 17% utilizado para remoção de smear layer. O canal foi obturado com cones </a:t>
            </a:r>
            <a:r>
              <a:rPr lang="pt-BR" sz="1800" dirty="0" err="1"/>
              <a:t>Reciproc</a:t>
            </a:r>
            <a:r>
              <a:rPr lang="pt-BR" sz="1800" dirty="0"/>
              <a:t> correspondentes e cimento AH-Plus. A paciente foi alertada à respeito da lesão na raiz mesial do dente 36 e a indicação de retratamento, mas optou por aguardar.</a:t>
            </a:r>
          </a:p>
          <a:p>
            <a:pPr marL="0" indent="0" algn="just">
              <a:buNone/>
            </a:pPr>
            <a:r>
              <a:rPr lang="pt-BR" sz="1800" dirty="0"/>
              <a:t>A paciente retornou 3 anos depois, agora indicada para retratar o dente 36, com diagnóstico de abscesso crônico. Foi realizada a remoção do retentor intraradicular metálico com auxílio de ultrassom. Ao acessar a câmara pulpar, notou-se que o assoalho estava bem danificado, mas sem sinais de perfuração. Em conversa com o indicador, este pediu que continuasse o retratamento mesmo com o assoalho frágil. Foram </a:t>
            </a:r>
            <a:r>
              <a:rPr lang="pt-BR" sz="1800" dirty="0" err="1"/>
              <a:t>desobturados</a:t>
            </a:r>
            <a:r>
              <a:rPr lang="pt-BR" sz="1800" dirty="0"/>
              <a:t> os canais ML e D com auxílio das limas </a:t>
            </a:r>
            <a:r>
              <a:rPr lang="pt-BR" sz="1800" dirty="0" err="1"/>
              <a:t>Reciproc</a:t>
            </a:r>
            <a:r>
              <a:rPr lang="pt-BR" sz="1800" dirty="0"/>
              <a:t> (</a:t>
            </a:r>
            <a:r>
              <a:rPr lang="pt-BR" sz="1800" dirty="0" err="1"/>
              <a:t>M-Wire</a:t>
            </a:r>
            <a:r>
              <a:rPr lang="pt-BR" sz="1800" dirty="0"/>
              <a:t>) R25. Foram tratados na primeira sessão os canais ML e D, que foram instrumentados com lima </a:t>
            </a:r>
            <a:r>
              <a:rPr lang="pt-BR" sz="1800" dirty="0" err="1"/>
              <a:t>Reciproc</a:t>
            </a:r>
            <a:r>
              <a:rPr lang="pt-BR" sz="1800" dirty="0"/>
              <a:t> Blue R40 (canais mesiais) e R50 (canal distal). A substância química utilizada foi o hipoclorito de sódio a 2,5% potencializada com o uso do ultrassom, assim como o EDTA 17% utilizado para remoção de smear layer. O canal foi obturado com cones </a:t>
            </a:r>
            <a:r>
              <a:rPr lang="pt-BR" sz="1800" dirty="0" err="1"/>
              <a:t>Reciproc</a:t>
            </a:r>
            <a:r>
              <a:rPr lang="pt-BR" sz="1800" dirty="0"/>
              <a:t> correspondentes e cimento AH-Plus. </a:t>
            </a:r>
          </a:p>
          <a:p>
            <a:pPr marL="0" indent="0" algn="just">
              <a:buNone/>
            </a:pPr>
            <a:r>
              <a:rPr lang="pt-BR" sz="1800" dirty="0"/>
              <a:t>Não era possível localizar o canal MV, mesmo com ajuda do microscópio operatório e a opção era não desgastar o assoalho com auxílio de ultrassom, para não correr o risco de perfuração. Foi solicitado à paciente, que fizesse uma tomografia para ter uma facilitar a localização do canal MV. Após a realização da tomografia, com o uso do microscópio operatório e insertos ultrassônicos, o canal MV foi localizado e instrumentado com limas </a:t>
            </a:r>
            <a:r>
              <a:rPr lang="pt-BR" sz="1800" dirty="0" err="1"/>
              <a:t>Reciproc</a:t>
            </a:r>
            <a:r>
              <a:rPr lang="pt-BR" sz="1800" dirty="0"/>
              <a:t> Blue R25 e R40. A substância química utilizada foi o hipoclorito de sódio a 2,5% potencializada com o uso do ultrassom, assim como o EDTA 17% utilizado para remoção de smear layer. O canal foi obturado com cones </a:t>
            </a:r>
            <a:r>
              <a:rPr lang="pt-BR" sz="1800" dirty="0" err="1"/>
              <a:t>Reciproc</a:t>
            </a:r>
            <a:r>
              <a:rPr lang="pt-BR" sz="1800" dirty="0"/>
              <a:t> Blue R40 e cimento AH-Plus. </a:t>
            </a:r>
          </a:p>
        </p:txBody>
      </p:sp>
    </p:spTree>
    <p:extLst>
      <p:ext uri="{BB962C8B-B14F-4D97-AF65-F5344CB8AC3E}">
        <p14:creationId xmlns:p14="http://schemas.microsoft.com/office/powerpoint/2010/main" val="13497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B23C4F-14F8-419D-9C4D-C42ADFA2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06" y="143683"/>
            <a:ext cx="4510143" cy="3181518"/>
          </a:xfrm>
          <a:prstGeom prst="rect">
            <a:avLst/>
          </a:prstGeom>
        </p:spPr>
      </p:pic>
      <p:pic>
        <p:nvPicPr>
          <p:cNvPr id="7" name="Imagem 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9BBA77CC-CECB-48E4-82E2-EE98C3BE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01" y="3702899"/>
            <a:ext cx="4433399" cy="3155102"/>
          </a:xfrm>
          <a:prstGeom prst="rect">
            <a:avLst/>
          </a:prstGeom>
        </p:spPr>
      </p:pic>
      <p:pic>
        <p:nvPicPr>
          <p:cNvPr id="3" name="Imagem 2" descr="Imagem em preto e branco&#10;&#10;Descrição gerada automaticamente com confiança baixa">
            <a:extLst>
              <a:ext uri="{FF2B5EF4-FFF2-40B4-BE49-F238E27FC236}">
                <a16:creationId xmlns:a16="http://schemas.microsoft.com/office/drawing/2014/main" id="{C41DE1D3-9EC4-44B9-9CC7-3A1C9109F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1" y="3702898"/>
            <a:ext cx="4433399" cy="3155102"/>
          </a:xfrm>
          <a:prstGeom prst="rect">
            <a:avLst/>
          </a:prstGeom>
        </p:spPr>
      </p:pic>
      <p:pic>
        <p:nvPicPr>
          <p:cNvPr id="9" name="Imagem 8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EA90B06F-B827-4A2C-814B-00C12077D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34" y="143684"/>
            <a:ext cx="4535473" cy="3224496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E96B1B4-09E0-4650-8304-48AA1E4B9FF9}"/>
              </a:ext>
            </a:extLst>
          </p:cNvPr>
          <p:cNvGrpSpPr/>
          <p:nvPr/>
        </p:nvGrpSpPr>
        <p:grpSpPr>
          <a:xfrm>
            <a:off x="52549" y="889904"/>
            <a:ext cx="3321822" cy="5204697"/>
            <a:chOff x="608420" y="189424"/>
            <a:chExt cx="2361352" cy="4006461"/>
          </a:xfrm>
        </p:grpSpPr>
        <p:pic>
          <p:nvPicPr>
            <p:cNvPr id="13" name="Imagem 12" descr="Interface gráfica do usuário, Site&#10;&#10;Descrição gerada automaticamente">
              <a:extLst>
                <a:ext uri="{FF2B5EF4-FFF2-40B4-BE49-F238E27FC236}">
                  <a16:creationId xmlns:a16="http://schemas.microsoft.com/office/drawing/2014/main" id="{45FDE21D-954E-4674-99BB-B7BA9D81C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00" b="35043"/>
            <a:stretch/>
          </p:blipFill>
          <p:spPr>
            <a:xfrm>
              <a:off x="608420" y="189424"/>
              <a:ext cx="2361352" cy="157144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E72271B-DD11-47B5-B349-C7950C01F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420" y="1755293"/>
              <a:ext cx="2361352" cy="2440592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328A37-93AB-4A5C-9C80-4612FF70957D}"/>
              </a:ext>
            </a:extLst>
          </p:cNvPr>
          <p:cNvSpPr txBox="1"/>
          <p:nvPr/>
        </p:nvSpPr>
        <p:spPr>
          <a:xfrm>
            <a:off x="5601185" y="2166939"/>
            <a:ext cx="1567096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Radiografia inicial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9B6A27-6697-406A-9703-534603FDBF11}"/>
              </a:ext>
            </a:extLst>
          </p:cNvPr>
          <p:cNvSpPr txBox="1"/>
          <p:nvPr/>
        </p:nvSpPr>
        <p:spPr>
          <a:xfrm>
            <a:off x="10539975" y="5929486"/>
            <a:ext cx="1567096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Radiografia final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EBF92F-DD97-40C1-894C-230070FEF60D}"/>
              </a:ext>
            </a:extLst>
          </p:cNvPr>
          <p:cNvSpPr txBox="1"/>
          <p:nvPr/>
        </p:nvSpPr>
        <p:spPr>
          <a:xfrm>
            <a:off x="3850993" y="3278811"/>
            <a:ext cx="1567096" cy="10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Canais ML e D obturados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A927CD-866F-402B-81C5-35DC2FD6693F}"/>
              </a:ext>
            </a:extLst>
          </p:cNvPr>
          <p:cNvSpPr txBox="1"/>
          <p:nvPr/>
        </p:nvSpPr>
        <p:spPr>
          <a:xfrm>
            <a:off x="7928450" y="3317569"/>
            <a:ext cx="1567096" cy="10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Canais MV, ML e D obturados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ACD64E-4995-4AB4-984A-A8BE10060791}"/>
              </a:ext>
            </a:extLst>
          </p:cNvPr>
          <p:cNvSpPr txBox="1"/>
          <p:nvPr/>
        </p:nvSpPr>
        <p:spPr>
          <a:xfrm>
            <a:off x="10067333" y="2202231"/>
            <a:ext cx="1705954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Tratamento do 27</a:t>
            </a:r>
          </a:p>
        </p:txBody>
      </p:sp>
    </p:spTree>
    <p:extLst>
      <p:ext uri="{BB962C8B-B14F-4D97-AF65-F5344CB8AC3E}">
        <p14:creationId xmlns:p14="http://schemas.microsoft.com/office/powerpoint/2010/main" val="442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433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Medium</vt:lpstr>
      <vt:lpstr>Calibri</vt:lpstr>
      <vt:lpstr>Calibri Light</vt:lpstr>
      <vt:lpstr>Times New Roman</vt:lpstr>
      <vt:lpstr>Tema do Office</vt:lpstr>
      <vt:lpstr>Caso Clínico 2 - Descrição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2 - Descrição</dc:title>
  <dc:creator>Badaro, Marcella</dc:creator>
  <cp:lastModifiedBy>Tomei, Larissa</cp:lastModifiedBy>
  <cp:revision>1</cp:revision>
  <dcterms:created xsi:type="dcterms:W3CDTF">2022-03-21T13:54:54Z</dcterms:created>
  <dcterms:modified xsi:type="dcterms:W3CDTF">2022-06-07T13:31:18Z</dcterms:modified>
</cp:coreProperties>
</file>